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81" r:id="rId3"/>
    <p:sldId id="257" r:id="rId4"/>
    <p:sldId id="280" r:id="rId5"/>
  </p:sldIdLst>
  <p:sldSz cx="12192000" cy="6858000"/>
  <p:notesSz cx="6858000" cy="9144000"/>
  <p:defaultTextStyle>
    <a:defPPr>
      <a:defRPr lang="es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>
        <p:scale>
          <a:sx n="95" d="100"/>
          <a:sy n="95" d="100"/>
        </p:scale>
        <p:origin x="68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9843-1EA3-3845-BDBF-C1C78966A190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0BA28-6738-1C44-9F23-BBB1028F7A15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30162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0BA28-6738-1C44-9F23-BBB1028F7A15}" type="slidenum">
              <a:rPr lang="es-PR" smtClean="0"/>
              <a:t>2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51225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47CE7-593A-0147-B0B2-D7179E91F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D29504-196B-ED45-9E3A-2BF70EF3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9AD1-E5ED-2141-8BFC-DF9E64D1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A90E0-15B9-0D48-96AB-24367ADC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E5EBA-820F-5041-AB60-678AD4A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0419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F535B-065A-E043-8C2F-602855FE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57CC8-801B-6441-88E4-06F67502C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8D2CC-92DF-2441-8F63-AB8A8E72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E5C717-B0EE-D44D-8935-63498A8F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587F5-7D67-0246-9795-3C8A1B22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7658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FC770D-30C2-644D-BD9C-4B00F772A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2AB3A3-27A4-C24D-9C63-594DBDE7C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FAB23-073A-F442-A0CE-A00AE08F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3CC846-DE4C-B647-AB2A-39D5ACAA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B4806-9E3E-5E48-8CBD-4501BC04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09010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94335-356E-A441-AE40-B822B779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98B5B-F478-ED41-8A54-EDF196C9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6B242D-B46E-7740-B919-0426427E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B8BD21-76F8-C640-B7DB-66457247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E0B7EB-DEFC-D141-B82F-902A7F8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06590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AD941-93E6-BC4B-B73E-EC96F95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E8C5F-33C3-0447-B183-5692B10A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8EEE6-E2A6-4643-9CA0-A74250CD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0A98B-35F0-694A-A648-18C693BA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71746-DD80-D240-94B5-07792A07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806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525EF-0940-7E4B-8339-C0F3445A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E5AB2F-AE98-B846-8406-38CA533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C7BDCB-1F26-7E4F-9771-41942CA22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43F9BA-3805-9C44-B6E7-0A93D5FE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AD4616-3B8A-0D4C-AA99-9E7831C9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6D6FD3-5406-7946-86F9-8FE29158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98188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99AE7-B085-7442-8900-9B252AA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00BC4-51DD-1A4F-8082-18641D39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23F5C-769A-AB41-9179-9B0DDB8A4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590154-8703-9244-8922-655EEDA30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BBF2BE-94A2-B84A-B883-DC4E5C05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051D8E-4F74-EE4D-95DB-534809A9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E262F0-37F4-6443-9BE2-3CB8C72D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AA031-4F72-F945-9B6D-F2C4E7AB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711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8F56A-E164-8543-BDC7-5ED39BB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763C99-817D-AF4F-ABAC-45108E36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6F230-FBB9-4341-BDEF-F60609A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4AE8A-BCDD-2945-8DD2-F8FA5810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1028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752CF5-9B3B-F345-947A-25C3E542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663B10-B767-2747-981E-6F22E621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C07DD9-7274-5D4A-B5FE-B8ED1538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431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9618E-F244-5842-8D1A-4D85D703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AD6BD-75BF-BB4E-917D-90239F5D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3443-CA14-BA4F-88CF-EE482CC35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55970-97F3-044D-B109-B32C160D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5C1042-1310-F141-86E8-CD97954F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A08821-355D-3644-A446-3788AC0A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91104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A3C40-DE5B-2648-AA82-359674C1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63AF5C-01AA-AF49-A776-6966F4689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ABF948-15CE-A742-869F-5F6C9962C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1F8203-C62C-D746-A502-2F50090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BC3360-2CA7-3B4C-9CF1-5D69431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8A42F-2020-624B-B930-FFB46858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52904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AE577B-2211-5B4C-9491-4DF70D9F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2A2663-C104-D144-B611-8BC1F6D09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DD48D-749A-DE4E-9457-3CDA6DF33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083137-1860-C34D-B02D-67E6AF7C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2A818-E1D6-F346-9771-2EC6D324C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0806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tiff"/><Relationship Id="rId7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10" Type="http://schemas.openxmlformats.org/officeDocument/2006/relationships/image" Target="../media/image10.tiff"/><Relationship Id="rId4" Type="http://schemas.openxmlformats.org/officeDocument/2006/relationships/image" Target="../media/image5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AFBDC-41E6-7A4C-BC6A-340E47AC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2218" y="1222715"/>
            <a:ext cx="4509030" cy="2878591"/>
          </a:xfrm>
        </p:spPr>
        <p:txBody>
          <a:bodyPr>
            <a:noAutofit/>
          </a:bodyPr>
          <a:lstStyle/>
          <a:p>
            <a:pPr algn="l"/>
            <a:r>
              <a:rPr lang="es-PR" sz="4800" dirty="0">
                <a:latin typeface="San Francisco Display Ultraligh" panose="020B0304030202060204" pitchFamily="34" charset="77"/>
              </a:rPr>
              <a:t>Reapproaching Property Rights and Wireless License Values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CBD246-38C2-174F-BD16-C9F01B7666AA}"/>
              </a:ext>
            </a:extLst>
          </p:cNvPr>
          <p:cNvSpPr txBox="1">
            <a:spLocks/>
          </p:cNvSpPr>
          <p:nvPr/>
        </p:nvSpPr>
        <p:spPr>
          <a:xfrm>
            <a:off x="0" y="5080000"/>
            <a:ext cx="11008813" cy="177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R" sz="2000" dirty="0">
                <a:latin typeface="San Francisco Display Ultraligh" panose="020B0304030202060204" pitchFamily="34" charset="77"/>
              </a:rPr>
              <a:t>Idea adopted from:</a:t>
            </a:r>
            <a:endParaRPr lang="es-PR" sz="1400" dirty="0">
              <a:latin typeface="San Francisco Display Ultraligh" panose="020B0304030202060204" pitchFamily="34" charset="77"/>
            </a:endParaRPr>
          </a:p>
          <a:p>
            <a:pPr algn="l"/>
            <a:r>
              <a:rPr lang="es-PR" sz="1600" dirty="0">
                <a:latin typeface="San Francisco Display Ultraligh" panose="020B0304030202060204" pitchFamily="34" charset="77"/>
              </a:rPr>
              <a:t>Hazlett, T. (2008). Property Rights and Wireless License Values. </a:t>
            </a:r>
            <a:r>
              <a:rPr lang="es-PR" sz="1600" i="1" dirty="0">
                <a:latin typeface="San Francisco Display Ultraligh" panose="020B0304030202060204" pitchFamily="34" charset="77"/>
              </a:rPr>
              <a:t>The Journal of Law &amp; Economics,</a:t>
            </a:r>
            <a:r>
              <a:rPr lang="es-PR" sz="1600" dirty="0">
                <a:latin typeface="San Francisco Display Ultraligh" panose="020B0304030202060204" pitchFamily="34" charset="77"/>
              </a:rPr>
              <a:t> </a:t>
            </a:r>
            <a:r>
              <a:rPr lang="es-PR" sz="1600" i="1" dirty="0">
                <a:latin typeface="San Francisco Display Ultraligh" panose="020B0304030202060204" pitchFamily="34" charset="77"/>
              </a:rPr>
              <a:t>51 </a:t>
            </a:r>
            <a:r>
              <a:rPr lang="es-PR" sz="1600" dirty="0">
                <a:latin typeface="San Francisco Display Ultraligh" panose="020B0304030202060204" pitchFamily="34" charset="77"/>
              </a:rPr>
              <a:t>(3), 563-598. </a:t>
            </a:r>
            <a:endParaRPr lang="es-PR" sz="1050" dirty="0">
              <a:latin typeface="San Francisco Display Ultraligh" panose="020B0304030202060204" pitchFamily="34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71363C-54D1-F748-A3BA-DFECDBC65CFD}"/>
              </a:ext>
            </a:extLst>
          </p:cNvPr>
          <p:cNvSpPr/>
          <p:nvPr/>
        </p:nvSpPr>
        <p:spPr>
          <a:xfrm>
            <a:off x="5704419" y="40198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Connor Boone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Harrison McNutty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Rushma K</a:t>
            </a:r>
          </a:p>
          <a:p>
            <a:endParaRPr lang="es-PR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s-P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BC6AB2-7BB9-0E4A-8858-CD1C3BEA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6" y="826979"/>
            <a:ext cx="3806216" cy="46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0CF53A-E71A-2040-AC48-260BD3ED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493" y="-1068866"/>
            <a:ext cx="13188916" cy="82361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99FB6-5583-084B-A459-36317552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89" y="590549"/>
            <a:ext cx="10515600" cy="1325563"/>
          </a:xfrm>
        </p:spPr>
        <p:txBody>
          <a:bodyPr>
            <a:normAutofit/>
          </a:bodyPr>
          <a:lstStyle/>
          <a:p>
            <a:r>
              <a:rPr lang="es-PR" sz="4000" dirty="0">
                <a:latin typeface="Bebas" pitchFamily="2" charset="0"/>
              </a:rPr>
              <a:t>Contents of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D6788-0695-6F41-BFF8-26F7EB11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89" y="1253331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endParaRPr lang="es-PR" dirty="0">
              <a:latin typeface="San Francisco Display Ultraligh" panose="020B0304030202060204" pitchFamily="34" charset="77"/>
            </a:endParaRP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Background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 of Variables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Data Reporting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Explanations and Results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Works Cited</a:t>
            </a:r>
          </a:p>
        </p:txBody>
      </p:sp>
    </p:spTree>
    <p:extLst>
      <p:ext uri="{BB962C8B-B14F-4D97-AF65-F5344CB8AC3E}">
        <p14:creationId xmlns:p14="http://schemas.microsoft.com/office/powerpoint/2010/main" val="62869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803F32-6D59-C847-833C-ED4EAD86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9919"/>
          <a:stretch/>
        </p:blipFill>
        <p:spPr>
          <a:xfrm>
            <a:off x="7858816" y="4517680"/>
            <a:ext cx="2077314" cy="1563642"/>
          </a:xfrm>
          <a:prstGeom prst="rect">
            <a:avLst/>
          </a:prstGeom>
        </p:spPr>
      </p:pic>
      <p:pic>
        <p:nvPicPr>
          <p:cNvPr id="5" name="Imagen 4" descr="Imagen que contiene texto&#10;&#10;&#10;&#10;Descripción generada automáticamente">
            <a:extLst>
              <a:ext uri="{FF2B5EF4-FFF2-40B4-BE49-F238E27FC236}">
                <a16:creationId xmlns:a16="http://schemas.microsoft.com/office/drawing/2014/main" id="{19AC975E-5275-554E-BF92-1095AC9C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15" y="3005697"/>
            <a:ext cx="5294716" cy="17075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C0625FF-BD00-344D-9CC6-4FB6DD31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" y="781642"/>
            <a:ext cx="5294715" cy="52947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56F350-5195-3942-9BE1-162BB7A69180}"/>
              </a:ext>
            </a:extLst>
          </p:cNvPr>
          <p:cNvSpPr txBox="1"/>
          <p:nvPr/>
        </p:nvSpPr>
        <p:spPr>
          <a:xfrm>
            <a:off x="1574815" y="5299501"/>
            <a:ext cx="338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4800" dirty="0">
                <a:latin typeface="San Francisco Display Ultraligh" panose="020B0304030202060204" pitchFamily="34" charset="77"/>
              </a:rPr>
              <a:t>Governance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FF17A1-A511-8F4D-A7EF-892E31F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1" r="6392" b="10278"/>
          <a:stretch/>
        </p:blipFill>
        <p:spPr>
          <a:xfrm>
            <a:off x="8353071" y="1143000"/>
            <a:ext cx="1081404" cy="159738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50786BF-1E56-4A44-9103-F9645AE9C2AD}"/>
              </a:ext>
            </a:extLst>
          </p:cNvPr>
          <p:cNvCxnSpPr/>
          <p:nvPr/>
        </p:nvCxnSpPr>
        <p:spPr>
          <a:xfrm>
            <a:off x="7597588" y="28792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843ED2D-F4C8-5243-9AA4-82906C7156BA}"/>
              </a:ext>
            </a:extLst>
          </p:cNvPr>
          <p:cNvCxnSpPr/>
          <p:nvPr/>
        </p:nvCxnSpPr>
        <p:spPr>
          <a:xfrm>
            <a:off x="8113057" y="289720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1A73307-DBBA-6941-A1AB-D12756885D18}"/>
              </a:ext>
            </a:extLst>
          </p:cNvPr>
          <p:cNvCxnSpPr/>
          <p:nvPr/>
        </p:nvCxnSpPr>
        <p:spPr>
          <a:xfrm>
            <a:off x="9148477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42F2B7D-2E94-E147-9D05-6C1AD7C6F672}"/>
              </a:ext>
            </a:extLst>
          </p:cNvPr>
          <p:cNvCxnSpPr/>
          <p:nvPr/>
        </p:nvCxnSpPr>
        <p:spPr>
          <a:xfrm>
            <a:off x="9690841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A27B3EF-E76A-F948-B695-BFD8847373BF}"/>
              </a:ext>
            </a:extLst>
          </p:cNvPr>
          <p:cNvCxnSpPr/>
          <p:nvPr/>
        </p:nvCxnSpPr>
        <p:spPr>
          <a:xfrm>
            <a:off x="9758077" y="29077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2C6BE62-0216-2447-B7A7-4F8005921A19}"/>
              </a:ext>
            </a:extLst>
          </p:cNvPr>
          <p:cNvCxnSpPr/>
          <p:nvPr/>
        </p:nvCxnSpPr>
        <p:spPr>
          <a:xfrm>
            <a:off x="9905992" y="2901691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C24518-86C3-114B-986A-310C903CCDA2}"/>
              </a:ext>
            </a:extLst>
          </p:cNvPr>
          <p:cNvSpPr txBox="1"/>
          <p:nvPr/>
        </p:nvSpPr>
        <p:spPr>
          <a:xfrm>
            <a:off x="6246415" y="32443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b="1" dirty="0">
                <a:latin typeface="San Francisco Display Ultraligh" panose="020B0304030202060204" pitchFamily="34" charset="77"/>
              </a:rPr>
              <a:t>BANDS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A345780-16D7-FF4D-8B1F-4EE262B2B437}"/>
              </a:ext>
            </a:extLst>
          </p:cNvPr>
          <p:cNvCxnSpPr>
            <a:cxnSpLocks/>
          </p:cNvCxnSpPr>
          <p:nvPr/>
        </p:nvCxnSpPr>
        <p:spPr>
          <a:xfrm>
            <a:off x="9650500" y="2297299"/>
            <a:ext cx="547293" cy="61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BA8AD5C-6F25-5B43-8F83-F6A00A2A5173}"/>
              </a:ext>
            </a:extLst>
          </p:cNvPr>
          <p:cNvCxnSpPr>
            <a:cxnSpLocks/>
          </p:cNvCxnSpPr>
          <p:nvPr/>
        </p:nvCxnSpPr>
        <p:spPr>
          <a:xfrm>
            <a:off x="8740588" y="4343400"/>
            <a:ext cx="240715" cy="36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C313AED-CBAE-A148-9E7E-22AE985B1967}"/>
              </a:ext>
            </a:extLst>
          </p:cNvPr>
          <p:cNvCxnSpPr>
            <a:cxnSpLocks/>
          </p:cNvCxnSpPr>
          <p:nvPr/>
        </p:nvCxnSpPr>
        <p:spPr>
          <a:xfrm flipH="1">
            <a:off x="7735345" y="2299447"/>
            <a:ext cx="384553" cy="70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70DF64-2ACA-2446-8CD4-21540426FAD8}"/>
              </a:ext>
            </a:extLst>
          </p:cNvPr>
          <p:cNvCxnSpPr>
            <a:cxnSpLocks/>
          </p:cNvCxnSpPr>
          <p:nvPr/>
        </p:nvCxnSpPr>
        <p:spPr>
          <a:xfrm flipH="1">
            <a:off x="9243097" y="4221062"/>
            <a:ext cx="291618" cy="75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066C592-8BA5-C140-B2D3-A4BFABA52130}"/>
              </a:ext>
            </a:extLst>
          </p:cNvPr>
          <p:cNvCxnSpPr>
            <a:cxnSpLocks/>
          </p:cNvCxnSpPr>
          <p:nvPr/>
        </p:nvCxnSpPr>
        <p:spPr>
          <a:xfrm>
            <a:off x="7982237" y="4401998"/>
            <a:ext cx="711650" cy="79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DA4559A-EF59-434F-8DD2-F44E17A645A2}"/>
              </a:ext>
            </a:extLst>
          </p:cNvPr>
          <p:cNvCxnSpPr>
            <a:cxnSpLocks/>
          </p:cNvCxnSpPr>
          <p:nvPr/>
        </p:nvCxnSpPr>
        <p:spPr>
          <a:xfrm>
            <a:off x="8389521" y="4345263"/>
            <a:ext cx="369222" cy="43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11DEC304-9A12-F540-8FC2-A38C7F237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8" y="1372039"/>
            <a:ext cx="749953" cy="92018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0DD06BB-FFFC-0343-A624-FE285CB0C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8" y="1379259"/>
            <a:ext cx="749953" cy="920188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055F6084-22E0-B041-853B-4878E6C7C810}"/>
              </a:ext>
            </a:extLst>
          </p:cNvPr>
          <p:cNvSpPr txBox="1"/>
          <p:nvPr/>
        </p:nvSpPr>
        <p:spPr>
          <a:xfrm>
            <a:off x="4903078" y="1116078"/>
            <a:ext cx="551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8800" dirty="0"/>
              <a:t>!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78D53B8-A98A-2643-BDF5-9A2767A1E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333" y="1017390"/>
            <a:ext cx="240964" cy="240964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BC327B5-6611-0140-85F6-DC7CD1C74147}"/>
              </a:ext>
            </a:extLst>
          </p:cNvPr>
          <p:cNvSpPr txBox="1"/>
          <p:nvPr/>
        </p:nvSpPr>
        <p:spPr>
          <a:xfrm>
            <a:off x="-33361" y="-50575"/>
            <a:ext cx="626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PR" sz="3200" dirty="0">
                <a:latin typeface="Bebas" pitchFamily="2" charset="0"/>
              </a:rPr>
              <a:t>Background</a:t>
            </a:r>
            <a:endParaRPr lang="es-PR" sz="2800" dirty="0">
              <a:latin typeface="Bebas" pitchFamily="2" charset="0"/>
            </a:endParaRP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6FF92B4-50B7-4C45-A4C9-E6AD6847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331" y="1258354"/>
            <a:ext cx="936061" cy="93606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9F49F41-67AD-264F-A7A8-5CC21BA7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5992" y="1171334"/>
            <a:ext cx="1598251" cy="102195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23136D9C-8E6F-E24B-AE2B-E42DA0DFB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0585" y="4741984"/>
            <a:ext cx="1104900" cy="1104900"/>
          </a:xfrm>
          <a:prstGeom prst="rect">
            <a:avLst/>
          </a:prstGeom>
        </p:spPr>
      </p:pic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FCC9F79E-ECBE-2844-B758-502FB07436B3}"/>
              </a:ext>
            </a:extLst>
          </p:cNvPr>
          <p:cNvCxnSpPr/>
          <p:nvPr/>
        </p:nvCxnSpPr>
        <p:spPr>
          <a:xfrm>
            <a:off x="10408015" y="2907778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9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3E8A643F-EFF3-A941-A9A3-C6578CEE2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" b="104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Marco 5">
            <a:extLst>
              <a:ext uri="{FF2B5EF4-FFF2-40B4-BE49-F238E27FC236}">
                <a16:creationId xmlns:a16="http://schemas.microsoft.com/office/drawing/2014/main" id="{19BF6412-88A1-6B4A-87FA-2F36EB03F068}"/>
              </a:ext>
            </a:extLst>
          </p:cNvPr>
          <p:cNvSpPr/>
          <p:nvPr/>
        </p:nvSpPr>
        <p:spPr>
          <a:xfrm>
            <a:off x="5970850" y="3966438"/>
            <a:ext cx="714565" cy="823566"/>
          </a:xfrm>
          <a:prstGeom prst="fram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6D7185-A125-B348-BDF4-884B5FAAA440}"/>
              </a:ext>
            </a:extLst>
          </p:cNvPr>
          <p:cNvSpPr txBox="1"/>
          <p:nvPr/>
        </p:nvSpPr>
        <p:spPr>
          <a:xfrm>
            <a:off x="5715000" y="373890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>
                <a:solidFill>
                  <a:srgbClr val="FF0000"/>
                </a:solidFill>
                <a:highlight>
                  <a:srgbClr val="000000"/>
                </a:highlight>
                <a:latin typeface="Bebas" pitchFamily="2" charset="0"/>
              </a:rPr>
              <a:t>AUCTION 73</a:t>
            </a:r>
          </a:p>
        </p:txBody>
      </p:sp>
    </p:spTree>
    <p:extLst>
      <p:ext uri="{BB962C8B-B14F-4D97-AF65-F5344CB8AC3E}">
        <p14:creationId xmlns:p14="http://schemas.microsoft.com/office/powerpoint/2010/main" val="2721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52</Words>
  <Application>Microsoft Macintosh PowerPoint</Application>
  <PresentationFormat>Panorámica</PresentationFormat>
  <Paragraphs>19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Bebas</vt:lpstr>
      <vt:lpstr>Calibri</vt:lpstr>
      <vt:lpstr>Calibri Light</vt:lpstr>
      <vt:lpstr>San Francisco Display Ultraligh</vt:lpstr>
      <vt:lpstr>Tema de Office</vt:lpstr>
      <vt:lpstr>Reapproaching Property Rights and Wireless License Values</vt:lpstr>
      <vt:lpstr>Contents of Report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Reapproaching Property Rights and Wireless License Values</dc:title>
  <dc:creator>Boone, Christopher (boonech)</dc:creator>
  <cp:lastModifiedBy>Boone, Christopher (boonech)</cp:lastModifiedBy>
  <cp:revision>7</cp:revision>
  <dcterms:created xsi:type="dcterms:W3CDTF">2018-11-24T23:49:52Z</dcterms:created>
  <dcterms:modified xsi:type="dcterms:W3CDTF">2018-11-26T00:12:55Z</dcterms:modified>
</cp:coreProperties>
</file>